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67640" y="260640"/>
            <a:ext cx="8294400" cy="590436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E2FF8E"/>
              </a:gs>
              <a:gs pos="50000">
                <a:srgbClr val="ECFFB9"/>
              </a:gs>
              <a:gs pos="100000">
                <a:srgbClr val="F5FED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467640" y="388800"/>
            <a:ext cx="8294400" cy="616932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320">
            <a:solidFill>
              <a:srgbClr val="00B050"/>
            </a:solidFill>
            <a:round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-234360" y="4437000"/>
            <a:ext cx="3096000" cy="268560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9C08AE9-A1B7-4681-A641-ACE4E697447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25.01.2022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5728182-EB18-44B4-A9A5-2C57D14313C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7" name="Picture 2"/>
          <p:cNvPicPr/>
          <p:nvPr/>
        </p:nvPicPr>
        <p:blipFill>
          <a:blip r:embed="rId16"/>
          <a:stretch/>
        </p:blipFill>
        <p:spPr>
          <a:xfrm>
            <a:off x="6782040" y="-28440"/>
            <a:ext cx="2382120" cy="2376360"/>
          </a:xfrm>
          <a:prstGeom prst="rect">
            <a:avLst/>
          </a:prstGeom>
          <a:ln>
            <a:noFill/>
          </a:ln>
        </p:spPr>
      </p:pic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67640" y="260640"/>
            <a:ext cx="8294400" cy="5904360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E2FF8E"/>
              </a:gs>
              <a:gs pos="50000">
                <a:srgbClr val="ECFFB9"/>
              </a:gs>
              <a:gs pos="100000">
                <a:srgbClr val="F5FEDD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467640" y="388800"/>
            <a:ext cx="8294400" cy="616932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320">
            <a:solidFill>
              <a:srgbClr val="00B050"/>
            </a:solidFill>
            <a:round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-234360" y="4437000"/>
            <a:ext cx="3096000" cy="2685600"/>
          </a:xfrm>
          <a:prstGeom prst="rect">
            <a:avLst/>
          </a:prstGeom>
          <a:ln>
            <a:noFill/>
          </a:ln>
        </p:spPr>
      </p:pic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FB84229-F6E7-4A21-865D-39870BF1BA9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25.01.2022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4269856-8008-4212-B200-B36B2B48004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oge-i-gve-9/demoversii-specifikacii-kodifikator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ki.info/uploads/posts/2017-01/1484221567_2742-pero-i-chernila.gif" TargetMode="External"/><Relationship Id="rId2" Type="http://schemas.openxmlformats.org/officeDocument/2006/relationships/hyperlink" Target="http://rennydegroot.com/wp-content/uploads/2013/12/Quil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hcoolparallel.umi.ru/" TargetMode="External"/><Relationship Id="rId5" Type="http://schemas.openxmlformats.org/officeDocument/2006/relationships/hyperlink" Target="http://urok.shkola.of.by/minskaya-ablasnaya-bibliyateka-imya-a-s-pushkina-v2/2207_html_7ac6a51f.jpg" TargetMode="External"/><Relationship Id="rId4" Type="http://schemas.openxmlformats.org/officeDocument/2006/relationships/hyperlink" Target="https://ds02.infourok.ru/uploads/ex/00f1/00028578-3e4e6f8f/hello_html_m2d21cd7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i="1" u="sng" strike="noStrike" spc="-1">
                <a:solidFill>
                  <a:srgbClr val="000080"/>
                </a:solidFill>
                <a:uFillTx/>
                <a:latin typeface="Calibri"/>
                <a:hlinkClick r:id="rId2"/>
              </a:rPr>
              <a:t>ИТОГОВОЕ СОБЕСЕДОВАНИЕ </a:t>
            </a:r>
            <a:r>
              <a:rPr lang="ru-RU" sz="4400" b="1" i="1" u="sng" strike="noStrike" spc="-1">
                <a:solidFill>
                  <a:srgbClr val="000080"/>
                </a:solidFill>
                <a:uFillTx/>
                <a:latin typeface="Calibri"/>
                <a:hlinkClick r:id="rId2"/>
              </a:rPr>
              <a:t>по </a:t>
            </a:r>
            <a:r>
              <a:rPr lang="ru-RU" sz="4400" b="1" i="1" u="sng" strike="noStrike" spc="-1">
                <a:solidFill>
                  <a:srgbClr val="000080"/>
                </a:solidFill>
                <a:uFillTx/>
                <a:latin typeface="Calibri"/>
                <a:hlinkClick r:id="rId2"/>
              </a:rPr>
              <a:t>русскому </a:t>
            </a:r>
            <a:r>
              <a:rPr lang="ru-RU" sz="4400" b="1" i="1" u="sng" strike="noStrike" spc="-1">
                <a:solidFill>
                  <a:srgbClr val="000080"/>
                </a:solidFill>
                <a:uFillTx/>
                <a:latin typeface="Calibri"/>
                <a:hlinkClick r:id="rId2"/>
              </a:rPr>
              <a:t>языку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371600" y="40050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3600" b="0" strike="noStrike" spc="-1" dirty="0">
                <a:solidFill>
                  <a:srgbClr val="8B8B8B"/>
                </a:solidFill>
                <a:latin typeface="Calibri"/>
              </a:rPr>
              <a:t>9 февраля 2022 года</a:t>
            </a: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39640" y="908640"/>
            <a:ext cx="8146800" cy="521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>
                <a:solidFill>
                  <a:srgbClr val="4F6228"/>
                </a:solidFill>
                <a:latin typeface="Calibri"/>
              </a:rPr>
              <a:t>4. Условный диалог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Примите участие в интервью. Вам необходимо ответить на 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пять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 вопросов. Пожалуйста, дайте полные ответы на вопросы. На ознакомление с вопросами – 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1 минута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. Ответ на каждый вопрос – 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1 минута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.</a:t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11640" y="0"/>
            <a:ext cx="8074800" cy="1052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4F6228"/>
                </a:solidFill>
                <a:latin typeface="Calibri"/>
              </a:rPr>
              <a:t> </a:t>
            </a:r>
            <a:br/>
            <a:r>
              <a:rPr lang="ru-RU" sz="3200" b="1" strike="noStrike" spc="-1">
                <a:solidFill>
                  <a:srgbClr val="4F6228"/>
                </a:solidFill>
                <a:latin typeface="Calibri"/>
              </a:rPr>
              <a:t>Условный диалог</a:t>
            </a:r>
            <a:br/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82662" y="1202581"/>
            <a:ext cx="8074800" cy="5472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1. Есть ли у Вас друг?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Ответ: ________________________________________________________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2. Почему Вы подружились? Что у вас общего?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Ответ: ________________________________________________________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3. Чем Ваш товарищ отличается от Вас?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Ответ: ________________________________________________________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4. Как Вы думаете, Вы хороший друг? Почему Вы так считаете?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Ответ: ________________________________________________________5. Посоветуйте своим сверстникам, как найти настоящего друга.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Ответ: _______________________________________________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7030A0"/>
                </a:solidFill>
                <a:latin typeface="Calibri"/>
              </a:rPr>
              <a:t>Интернет-источники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http</a:t>
            </a: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://</a:t>
            </a: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2"/>
              </a:rPr>
              <a:t>rennydegroot.com/wp-content/uploads/2013/12/Quill.jpg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http://</a:t>
            </a: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3"/>
              </a:rPr>
              <a:t>kartinki.info/uploads/posts/2017-01/1484221567_2742-pero-i-chernila.gif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4"/>
              </a:rPr>
              <a:t>https://</a:t>
            </a: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4"/>
              </a:rPr>
              <a:t>ds02.infourok.ru/uploads/ex/00f1/00028578-3e4e6f8f/hello_html_m2d21cd79.jpg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5"/>
              </a:rPr>
              <a:t>http://</a:t>
            </a: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5"/>
              </a:rPr>
              <a:t>urok.shkola.of.by/minskaya-ablasnaya-bibliyateka-imya-a-s-pushkina-v2/2207_html_7ac6a51f.jpg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6"/>
              </a:rPr>
              <a:t>http://shcoolparallel.umi.ru</a:t>
            </a:r>
            <a:r>
              <a:rPr lang="ru-RU" sz="2400" b="0" u="sng" strike="noStrike" spc="-1">
                <a:solidFill>
                  <a:srgbClr val="0000FF"/>
                </a:solidFill>
                <a:uFillTx/>
                <a:latin typeface="Calibri"/>
                <a:hlinkClick r:id="rId6"/>
              </a:rPr>
              <a:t>/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274679"/>
            <a:ext cx="7923320" cy="514069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Устная часть по русскому языку будет состоять из четырех заданий.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Задание 1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Задание 2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- пересказ текста с привлечением дополнительной информации (с включением цитаты).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Выполняя задание 3, 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необходимо построить связное монологическое высказывание по одной из выбранных тем с опорой на план. Время на подготовку – 1 минута.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Задание 4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- диалог с экзаменатором-собеседником. Время на подготовку - без подготовки. Экзаменатор предложит ответить на три вопроса.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54602" y="861134"/>
            <a:ext cx="7931838" cy="526462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Общее время ответа одного экзаменуемого (включая время на подготовку) – 15 минут.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Каждое последующее задание выдаётся после окончания выполнения предыдущего задания. В процессе проведения собеседования будет вестись </a:t>
            </a:r>
            <a:r>
              <a:rPr lang="ru-RU" sz="3000" b="1" strike="noStrike" spc="-1" dirty="0">
                <a:solidFill>
                  <a:srgbClr val="000000"/>
                </a:solidFill>
                <a:latin typeface="Calibri"/>
              </a:rPr>
              <a:t>аудиозапись</a:t>
            </a: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Итоговое собеседование выпускники 9 классов будут проходить </a:t>
            </a:r>
            <a:r>
              <a:rPr lang="ru-RU" sz="3000" b="1" strike="noStrike" spc="-1" dirty="0">
                <a:solidFill>
                  <a:srgbClr val="000000"/>
                </a:solidFill>
                <a:latin typeface="Calibri"/>
              </a:rPr>
              <a:t>в своих школах</a:t>
            </a: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. Оцениваться оно будет </a:t>
            </a:r>
            <a:r>
              <a:rPr lang="ru-RU" sz="3000" b="1" strike="noStrike" spc="-1" dirty="0">
                <a:solidFill>
                  <a:srgbClr val="000000"/>
                </a:solidFill>
                <a:latin typeface="Calibri"/>
              </a:rPr>
              <a:t>по системе «зачет»/«незачет»</a:t>
            </a:r>
            <a:r>
              <a:rPr lang="ru-RU" sz="30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Общее количество баллов за всю работу – 19 баллов.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Экзаменуемый получает зачет в случае, если за выполнение работы он набрал 10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 и более баллов.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 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39640" y="274680"/>
            <a:ext cx="814680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Задание 1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 – чтение вслух небольшого текста.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457560" y="914400"/>
            <a:ext cx="8228880" cy="5211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Выразительное чтение - один из аспектов навыка чтения. Чтение, правильно передающее идейное содержание художественного произведения или статьи.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4F6228"/>
                </a:solidFill>
                <a:latin typeface="Calibri"/>
              </a:rPr>
              <a:t>Признаки выразительного чтения: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1) умение выдерживать паузы и делать логические ударения, передающие замысел автора;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2) умение выражать интонации вопроса, утверждения, побуждения, а также придавать голосу нужные эмоциональные окраски;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3) чёткая дикция, ясное, чистое произношение звуков, достаточная громкость, темп.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 Главным условием, обеспечивающим выразительность чтения, является сознательное восприятие текста.     </a:t>
            </a: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  <a:buClr>
                <a:srgbClr val="4F6228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4F6228"/>
                </a:solidFill>
                <a:latin typeface="Calibri"/>
              </a:rPr>
              <a:t>Выразительно прочитайте текст вслух. У Вас есть 2 минуты на подготовку. Обратите внимание на то, что чтение текста вслух не должно занимать более 3 минут.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39640" y="620640"/>
            <a:ext cx="8146800" cy="550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Чтение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Вам, конечно, хорошо знаком знаменитый русский поэт, прозаик и драматург Александр Сергеевич Пушкин (1799 - 1837). Выразительно прочитайте текст об А.С. Пушкине вслух. У Вас есть 2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 минуты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 на подготовку. Обратите внимание на то, что чтение текста вслух 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не 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должно занимать 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более 3 минут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2699640" y="3481200"/>
            <a:ext cx="2809440" cy="3238200"/>
          </a:xfrm>
          <a:prstGeom prst="rect">
            <a:avLst/>
          </a:prstGeom>
          <a:ln>
            <a:noFill/>
          </a:ln>
        </p:spPr>
      </p:pic>
      <p:pic>
        <p:nvPicPr>
          <p:cNvPr id="98" name="Picture 4"/>
          <p:cNvPicPr/>
          <p:nvPr/>
        </p:nvPicPr>
        <p:blipFill>
          <a:blip r:embed="rId3"/>
          <a:stretch/>
        </p:blipFill>
        <p:spPr>
          <a:xfrm>
            <a:off x="5509800" y="3490920"/>
            <a:ext cx="2533320" cy="32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4869000"/>
            <a:ext cx="2699280" cy="1988640"/>
          </a:xfrm>
          <a:prstGeom prst="rect">
            <a:avLst/>
          </a:prstGeom>
          <a:solidFill>
            <a:srgbClr val="EFE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Shape 2"/>
          <p:cNvSpPr txBox="1"/>
          <p:nvPr/>
        </p:nvSpPr>
        <p:spPr>
          <a:xfrm>
            <a:off x="603681" y="204187"/>
            <a:ext cx="7936637" cy="497149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ru-RU" sz="5000" b="1" i="1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6400" b="1" i="1" strike="noStrike" spc="-1" dirty="0">
                <a:solidFill>
                  <a:srgbClr val="000000"/>
                </a:solidFill>
                <a:latin typeface="Calibri"/>
              </a:rPr>
              <a:t>С той минуты, как я узнал, что Пушкин в изгнании, во мне зародилась мысль непременно навестить его.   </a:t>
            </a:r>
            <a:endParaRPr lang="ru-RU" sz="6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ru-RU" sz="6400" b="1" i="1" strike="noStrike" spc="-1" dirty="0">
                <a:solidFill>
                  <a:srgbClr val="000000"/>
                </a:solidFill>
                <a:latin typeface="Calibri"/>
              </a:rPr>
              <a:t> Проведя праздник у отца в Петербурге, после крещения я поехал в Псков. Погостил у сестры несколько дней и от нее вечером пустился из Пскова; к утру следующего дня уже приближался к желаемой цели. Свернули мы, наконец, с дороги в сторону, мчались среди леса по гористому проселку – все мне казалось не довольно скоро! </a:t>
            </a:r>
            <a:endParaRPr lang="ru-RU" sz="6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ru-RU" sz="6400" b="1" i="1" strike="noStrike" spc="-1" dirty="0">
                <a:solidFill>
                  <a:srgbClr val="000000"/>
                </a:solidFill>
                <a:latin typeface="Calibri"/>
              </a:rPr>
              <a:t> Кони несут среди сугробов. Скачем опять в гору извилистой тропой; вдруг крутой поворот, и как будто неожиданно вломились с маху в притворённые ворота.</a:t>
            </a:r>
            <a:endParaRPr lang="ru-RU" sz="6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ru-RU" sz="6400" b="1" i="1" strike="noStrike" spc="-1" dirty="0">
                <a:solidFill>
                  <a:srgbClr val="000000"/>
                </a:solidFill>
                <a:latin typeface="Calibri"/>
              </a:rPr>
              <a:t>Я оглядываюсь: вижу на крыльце Пушкина. Не нужно говорить, что тогда во мне происходило. Выскакиваю из саней и тащу его в комнату. Смотрим друг на друга, целуемся, молчим!</a:t>
            </a:r>
            <a:endParaRPr lang="ru-RU" sz="6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ru-RU" sz="6400" b="1" i="1" strike="noStrike" spc="-1" dirty="0">
                <a:solidFill>
                  <a:srgbClr val="000000"/>
                </a:solidFill>
                <a:latin typeface="Calibri"/>
              </a:rPr>
              <a:t>Все это происходило на маленьком пространстве. В этой небольшой комнате помещалась кровать его с пологом, письменный стол, диван, шкаф с книгами. Во всем поэтический беспорядок.</a:t>
            </a:r>
            <a:endParaRPr lang="ru-RU" sz="6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ru-RU" sz="6400" b="1" i="1" strike="noStrike" spc="-1" dirty="0">
                <a:solidFill>
                  <a:srgbClr val="000000"/>
                </a:solidFill>
                <a:latin typeface="Calibri"/>
              </a:rPr>
              <a:t> Пушкин показался мне несколько серьезнее прежнего, сохраняя, однако ж, ту же веселость. Он, как дитя, был рад нашему свиданию. Прежняя его живость во всем проявлялась в каждом воспоминании. Наружно он мало переменился, оброс только бакенбардами.</a:t>
            </a:r>
            <a:endParaRPr lang="ru-RU" sz="6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ru-RU" sz="6400" b="1" i="1" strike="noStrike" spc="-1" dirty="0">
                <a:solidFill>
                  <a:srgbClr val="000000"/>
                </a:solidFill>
                <a:latin typeface="Calibri"/>
              </a:rPr>
              <a:t>Среди разговора внезапно он спросил меня: что о нем говорят в Петербурге и в Москве? Я ему ответил, что что стихи его приобрели народность во всей России и, наконец, что близкие и друзья любят его, желая искренно, чтобы скорее кончилось его изгнание.</a:t>
            </a:r>
            <a:endParaRPr lang="ru-RU" sz="6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39"/>
              </a:spcBef>
            </a:pPr>
            <a:endParaRPr lang="ru-RU" sz="8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281"/>
              </a:spcBef>
            </a:pPr>
            <a:r>
              <a:rPr lang="ru-RU" sz="4200" b="0" strike="noStrike" spc="-1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</a:t>
            </a:r>
            <a:r>
              <a:rPr lang="ru-RU" sz="6400" b="0" strike="noStrike" spc="-1" dirty="0">
                <a:solidFill>
                  <a:srgbClr val="000000"/>
                </a:solidFill>
                <a:latin typeface="Calibri"/>
              </a:rPr>
              <a:t>(По И. И. Пущину. Записки о Пушкине)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6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11640" y="274680"/>
            <a:ext cx="8074800" cy="84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2. Пересказ текста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611640" y="870012"/>
            <a:ext cx="8424720" cy="529498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 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8 августа 1824 г. Пушкин приехал в Михайловское – место новой ссылки. Первые месяцы пребывания в Михайловском были необычайно тягостны. Краткие встречи с лицейскими друзьями: И.И. </a:t>
            </a:r>
            <a:r>
              <a:rPr lang="ru-RU" sz="3200" b="1" strike="noStrike" spc="-1" dirty="0" err="1">
                <a:solidFill>
                  <a:srgbClr val="000000"/>
                </a:solidFill>
                <a:latin typeface="Calibri"/>
              </a:rPr>
              <a:t>Пущиным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, А.А. Дельвигом и А.М. Горчаковым - знакомство с Анной Керн, гостившей в соседнем селе </a:t>
            </a:r>
            <a:r>
              <a:rPr lang="ru-RU" sz="3200" b="1" strike="noStrike" spc="-1" dirty="0" err="1">
                <a:solidFill>
                  <a:srgbClr val="000000"/>
                </a:solidFill>
                <a:latin typeface="Calibri"/>
              </a:rPr>
              <a:t>Тригорском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, скрасили изгнанничество поэта.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Перескажите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прочитанный Вами текст, включив в пересказ размышления лицеиста Ивана Пущина об Александре Пушкине: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i="1" strike="noStrike" spc="-1" dirty="0">
                <a:solidFill>
                  <a:srgbClr val="4F6228"/>
                </a:solidFill>
                <a:latin typeface="Calibri"/>
              </a:rPr>
              <a:t>«Странное смешение в этом великолепном создании! Никогда не переставал я любить его; знаю, что и он платил мне тем же чувством; но невольно, из дружбы к нему, желалось, чтобы он наконец настоящим образом взглянул на себя и понял свое призвание».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Подумайте, где лучше всего использовать слова И.И. Пущина в пересказе. Вы можете использовать любые способы цитирования.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      У Вас есть 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1 минута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на подготовку.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39640" y="274680"/>
            <a:ext cx="8146800" cy="6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br/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3. </a:t>
            </a:r>
            <a:r>
              <a:rPr lang="ru-RU" sz="3600" b="1" strike="noStrike" spc="-1">
                <a:solidFill>
                  <a:srgbClr val="4F6228"/>
                </a:solidFill>
                <a:latin typeface="Calibri"/>
              </a:rPr>
              <a:t>Монологическое высказывание</a:t>
            </a:r>
            <a:br/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67640" y="764640"/>
            <a:ext cx="8218800" cy="536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Вам даётся 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1 минута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 на подготовку. Ваше высказывание должно занимать 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не более 3 минут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 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1907640" y="1628640"/>
            <a:ext cx="5589720" cy="419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4F6228"/>
                </a:solidFill>
                <a:latin typeface="Calibri"/>
              </a:rPr>
              <a:t>	Монологическое</a:t>
            </a:r>
            <a:br/>
            <a:r>
              <a:rPr lang="ru-RU" sz="3200" b="1" strike="noStrike" spc="-1">
                <a:solidFill>
                  <a:srgbClr val="4F6228"/>
                </a:solidFill>
                <a:latin typeface="Calibri"/>
              </a:rPr>
              <a:t> 	   высказывание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550416" y="1855432"/>
            <a:ext cx="8136024" cy="427032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1. Опишите фотографию.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2. Расскажите о своем хобби (увлечении).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	Не забудьте рассказать,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почему Вы увлеклись именно этим занятием;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 незабываемом моменте, связанном с хобби;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разделяет ли Ваш друг Ваше увлечение;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есть ли польза для Вас (или окружающих) от данного рода увлечения.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Обратите внимание, Ваше высказывание должно быть связным.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Picture 2"/>
          <p:cNvPicPr/>
          <p:nvPr/>
        </p:nvPicPr>
        <p:blipFill>
          <a:blip r:embed="rId2"/>
          <a:stretch/>
        </p:blipFill>
        <p:spPr>
          <a:xfrm>
            <a:off x="4788000" y="32400"/>
            <a:ext cx="2701800" cy="202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1116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Samsung</dc:creator>
  <dc:description/>
  <cp:lastModifiedBy>Пользователь</cp:lastModifiedBy>
  <cp:revision>20</cp:revision>
  <dcterms:created xsi:type="dcterms:W3CDTF">2017-11-11T05:55:59Z</dcterms:created>
  <dcterms:modified xsi:type="dcterms:W3CDTF">2022-01-25T05:54:12Z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