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stomShape 1"/>
          <p:cNvSpPr/>
          <p:nvPr/>
        </p:nvSpPr>
        <p:spPr>
          <a:xfrm>
            <a:off x="467640" y="260640"/>
            <a:ext cx="8294400" cy="5904360"/>
          </a:xfrm>
          <a:prstGeom prst="round2DiagRect">
            <a:avLst>
              <a:gd name="adj1" fmla="val 16667"/>
              <a:gd name="adj2" fmla="val 0"/>
            </a:avLst>
          </a:prstGeom>
          <a:gradFill>
            <a:gsLst>
              <a:gs pos="0">
                <a:srgbClr val="E2FF8E"/>
              </a:gs>
              <a:gs pos="50000">
                <a:srgbClr val="ECFFB9"/>
              </a:gs>
              <a:gs pos="100000">
                <a:srgbClr val="F5FEDD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" name="CustomShape 2"/>
          <p:cNvSpPr/>
          <p:nvPr/>
        </p:nvSpPr>
        <p:spPr>
          <a:xfrm>
            <a:off x="467640" y="388800"/>
            <a:ext cx="8294400" cy="6169320"/>
          </a:xfrm>
          <a:prstGeom prst="round2DiagRect">
            <a:avLst>
              <a:gd name="adj1" fmla="val 16667"/>
              <a:gd name="adj2" fmla="val 0"/>
            </a:avLst>
          </a:prstGeom>
          <a:noFill/>
          <a:ln w="76320">
            <a:solidFill>
              <a:srgbClr val="00B050"/>
            </a:solidFill>
            <a:round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" name="Picture 2"/>
          <p:cNvPicPr/>
          <p:nvPr/>
        </p:nvPicPr>
        <p:blipFill>
          <a:blip r:embed="rId15"/>
          <a:stretch/>
        </p:blipFill>
        <p:spPr>
          <a:xfrm>
            <a:off x="-234360" y="4437000"/>
            <a:ext cx="3096000" cy="2685600"/>
          </a:xfrm>
          <a:prstGeom prst="rect">
            <a:avLst/>
          </a:prstGeom>
          <a:ln>
            <a:noFill/>
          </a:ln>
        </p:spPr>
      </p:pic>
      <p:sp>
        <p:nvSpPr>
          <p:cNvPr id="3" name="PlaceHolder 3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4" name="PlaceHolder 4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69C08AE9-A1B7-4681-A641-ACE4E6974472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t>25.01.2022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PlaceHolder 6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95728182-EB18-44B4-A9A5-2C57D14313CE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pic>
        <p:nvPicPr>
          <p:cNvPr id="7" name="Picture 2"/>
          <p:cNvPicPr/>
          <p:nvPr/>
        </p:nvPicPr>
        <p:blipFill>
          <a:blip r:embed="rId16"/>
          <a:stretch/>
        </p:blipFill>
        <p:spPr>
          <a:xfrm>
            <a:off x="6782040" y="-28440"/>
            <a:ext cx="2382120" cy="2376360"/>
          </a:xfrm>
          <a:prstGeom prst="rect">
            <a:avLst/>
          </a:prstGeom>
          <a:ln>
            <a:noFill/>
          </a:ln>
        </p:spPr>
      </p:pic>
      <p:sp>
        <p:nvSpPr>
          <p:cNvPr id="8" name="PlaceHolder 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467640" y="260640"/>
            <a:ext cx="8294400" cy="5904360"/>
          </a:xfrm>
          <a:prstGeom prst="round2DiagRect">
            <a:avLst>
              <a:gd name="adj1" fmla="val 16667"/>
              <a:gd name="adj2" fmla="val 0"/>
            </a:avLst>
          </a:prstGeom>
          <a:gradFill>
            <a:gsLst>
              <a:gs pos="0">
                <a:srgbClr val="E2FF8E"/>
              </a:gs>
              <a:gs pos="50000">
                <a:srgbClr val="ECFFB9"/>
              </a:gs>
              <a:gs pos="100000">
                <a:srgbClr val="F5FEDD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" name="CustomShape 2"/>
          <p:cNvSpPr/>
          <p:nvPr/>
        </p:nvSpPr>
        <p:spPr>
          <a:xfrm>
            <a:off x="467640" y="388800"/>
            <a:ext cx="8294400" cy="6169320"/>
          </a:xfrm>
          <a:prstGeom prst="round2DiagRect">
            <a:avLst>
              <a:gd name="adj1" fmla="val 16667"/>
              <a:gd name="adj2" fmla="val 0"/>
            </a:avLst>
          </a:prstGeom>
          <a:noFill/>
          <a:ln w="76320">
            <a:solidFill>
              <a:srgbClr val="00B050"/>
            </a:solidFill>
            <a:round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7" name="Picture 2"/>
          <p:cNvPicPr/>
          <p:nvPr/>
        </p:nvPicPr>
        <p:blipFill>
          <a:blip r:embed="rId15"/>
          <a:stretch/>
        </p:blipFill>
        <p:spPr>
          <a:xfrm>
            <a:off x="-234360" y="4437000"/>
            <a:ext cx="3096000" cy="2685600"/>
          </a:xfrm>
          <a:prstGeom prst="rect">
            <a:avLst/>
          </a:prstGeom>
          <a:ln>
            <a:noFill/>
          </a:ln>
        </p:spPr>
      </p:pic>
      <p:sp>
        <p:nvSpPr>
          <p:cNvPr id="48" name="PlaceHolder 3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50" name="PlaceHolder 5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CFB84229-F6E7-4A21-865D-39870BF1BA9E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t>25.01.2022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1" name="PlaceHolder 6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52" name="PlaceHolder 7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04269856-8008-4212-B200-B36B2B480047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pi.ru/oge-i-gve-9/demoversii-specifikacii-kodifikatory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kartinki.info/uploads/posts/2017-01/1484221567_2742-pero-i-chernila.gif" TargetMode="External"/><Relationship Id="rId2" Type="http://schemas.openxmlformats.org/officeDocument/2006/relationships/hyperlink" Target="http://rennydegroot.com/wp-content/uploads/2013/12/Quill.jpg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shcoolparallel.umi.ru/" TargetMode="External"/><Relationship Id="rId5" Type="http://schemas.openxmlformats.org/officeDocument/2006/relationships/hyperlink" Target="http://urok.shkola.of.by/minskaya-ablasnaya-bibliyateka-imya-a-s-pushkina-v2/2207_html_7ac6a51f.jpg" TargetMode="External"/><Relationship Id="rId4" Type="http://schemas.openxmlformats.org/officeDocument/2006/relationships/hyperlink" Target="https://ds02.infourok.ru/uploads/ex/00f1/00028578-3e4e6f8f/hello_html_m2d21cd79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gradFill>
            <a:gsLst>
              <a:gs pos="0">
                <a:srgbClr val="E3FBC2"/>
              </a:gs>
              <a:gs pos="100000">
                <a:srgbClr val="F4FFE6"/>
              </a:gs>
            </a:gsLst>
            <a:lin ang="16200000"/>
          </a:gradFill>
          <a:ln w="9360">
            <a:solidFill>
              <a:srgbClr val="98B855"/>
            </a:solidFill>
            <a:round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1" i="1" u="sng" strike="noStrike" spc="-1">
                <a:solidFill>
                  <a:srgbClr val="000080"/>
                </a:solidFill>
                <a:uFillTx/>
                <a:latin typeface="Calibri"/>
                <a:hlinkClick r:id="rId2"/>
              </a:rPr>
              <a:t>ИТОГОВОЕ СОБЕСЕДОВАНИЕ </a:t>
            </a:r>
            <a:r>
              <a:rPr lang="ru-RU" sz="4400" b="1" i="1" u="sng" strike="noStrike" spc="-1">
                <a:solidFill>
                  <a:srgbClr val="000080"/>
                </a:solidFill>
                <a:uFillTx/>
                <a:latin typeface="Calibri"/>
                <a:hlinkClick r:id="rId2"/>
              </a:rPr>
              <a:t>по </a:t>
            </a:r>
            <a:r>
              <a:rPr lang="ru-RU" sz="4400" b="1" i="1" u="sng" strike="noStrike" spc="-1">
                <a:solidFill>
                  <a:srgbClr val="000080"/>
                </a:solidFill>
                <a:uFillTx/>
                <a:latin typeface="Calibri"/>
                <a:hlinkClick r:id="rId2"/>
              </a:rPr>
              <a:t>русскому </a:t>
            </a:r>
            <a:r>
              <a:rPr lang="ru-RU" sz="4400" b="1" i="1" u="sng" strike="noStrike" spc="-1">
                <a:solidFill>
                  <a:srgbClr val="000080"/>
                </a:solidFill>
                <a:uFillTx/>
                <a:latin typeface="Calibri"/>
                <a:hlinkClick r:id="rId2"/>
              </a:rPr>
              <a:t>языку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TextShape 2"/>
          <p:cNvSpPr txBox="1"/>
          <p:nvPr/>
        </p:nvSpPr>
        <p:spPr>
          <a:xfrm>
            <a:off x="1371600" y="4005000"/>
            <a:ext cx="6400440" cy="1752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lang="ru-RU" sz="3600" b="0" strike="noStrike" spc="-1" dirty="0">
                <a:solidFill>
                  <a:srgbClr val="8B8B8B"/>
                </a:solidFill>
                <a:latin typeface="Calibri"/>
              </a:rPr>
              <a:t>9 февраля 2022 года</a:t>
            </a:r>
            <a:endParaRPr lang="ru-RU" sz="36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539640" y="908640"/>
            <a:ext cx="8146800" cy="52171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lang="ru-RU" sz="3600" b="1" strike="noStrike" spc="-1">
                <a:solidFill>
                  <a:srgbClr val="4F6228"/>
                </a:solidFill>
                <a:latin typeface="Calibri"/>
              </a:rPr>
              <a:t>4. Условный диалог</a:t>
            </a:r>
            <a:endParaRPr lang="ru-RU" sz="36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Примите участие в интервью. Вам необходимо ответить на </a:t>
            </a: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пять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 вопросов. Пожалуйста, дайте полные ответы на вопросы. На ознакомление с вопросами – </a:t>
            </a: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1 минута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. Ответ на каждый вопрос – </a:t>
            </a: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1 минута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.</a:t>
            </a:r>
            <a:br/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611640" y="0"/>
            <a:ext cx="8074800" cy="10522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4F6228"/>
                </a:solidFill>
                <a:latin typeface="Calibri"/>
              </a:rPr>
              <a:t> </a:t>
            </a:r>
            <a:br/>
            <a:r>
              <a:rPr lang="ru-RU" sz="3200" b="1" strike="noStrike" spc="-1">
                <a:solidFill>
                  <a:srgbClr val="4F6228"/>
                </a:solidFill>
                <a:latin typeface="Calibri"/>
              </a:rPr>
              <a:t>Условный диалог</a:t>
            </a:r>
            <a:br/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TextShape 2"/>
          <p:cNvSpPr txBox="1"/>
          <p:nvPr/>
        </p:nvSpPr>
        <p:spPr>
          <a:xfrm>
            <a:off x="682662" y="1202581"/>
            <a:ext cx="8074800" cy="54723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1. Есть ли у Вас друг?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Ответ: ________________________________________________________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2. Почему Вы подружились? Что у вас общего?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Ответ: ________________________________________________________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3. Чем Ваш товарищ отличается от Вас?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Ответ: ________________________________________________________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4. Как Вы думаете, Вы хороший друг? Почему Вы так считаете?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Ответ: ________________________________________________________5. Посоветуйте своим сверстникам, как найти настоящего друга.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Ответ: _______________________________________________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1" i="1" strike="noStrike" spc="-1">
                <a:solidFill>
                  <a:srgbClr val="7030A0"/>
                </a:solidFill>
                <a:latin typeface="Calibri"/>
              </a:rPr>
              <a:t>Интернет-источники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u="sng" strike="noStrike" spc="-1">
                <a:solidFill>
                  <a:srgbClr val="0000FF"/>
                </a:solidFill>
                <a:uFillTx/>
                <a:latin typeface="Calibri"/>
                <a:hlinkClick r:id="rId2"/>
              </a:rPr>
              <a:t>http</a:t>
            </a:r>
            <a:r>
              <a:rPr lang="ru-RU" sz="2400" b="0" u="sng" strike="noStrike" spc="-1">
                <a:solidFill>
                  <a:srgbClr val="0000FF"/>
                </a:solidFill>
                <a:uFillTx/>
                <a:latin typeface="Calibri"/>
                <a:hlinkClick r:id="rId2"/>
              </a:rPr>
              <a:t>://</a:t>
            </a:r>
            <a:r>
              <a:rPr lang="ru-RU" sz="2400" b="0" u="sng" strike="noStrike" spc="-1">
                <a:solidFill>
                  <a:srgbClr val="0000FF"/>
                </a:solidFill>
                <a:uFillTx/>
                <a:latin typeface="Calibri"/>
                <a:hlinkClick r:id="rId2"/>
              </a:rPr>
              <a:t>rennydegroot.com/wp-content/uploads/2013/12/Quill.jpg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u="sng" strike="noStrike" spc="-1">
                <a:solidFill>
                  <a:srgbClr val="0000FF"/>
                </a:solidFill>
                <a:uFillTx/>
                <a:latin typeface="Calibri"/>
                <a:hlinkClick r:id="rId3"/>
              </a:rPr>
              <a:t>http://</a:t>
            </a:r>
            <a:r>
              <a:rPr lang="ru-RU" sz="2400" b="0" u="sng" strike="noStrike" spc="-1">
                <a:solidFill>
                  <a:srgbClr val="0000FF"/>
                </a:solidFill>
                <a:uFillTx/>
                <a:latin typeface="Calibri"/>
                <a:hlinkClick r:id="rId3"/>
              </a:rPr>
              <a:t>kartinki.info/uploads/posts/2017-01/1484221567_2742-pero-i-chernila.gif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u="sng" strike="noStrike" spc="-1">
                <a:solidFill>
                  <a:srgbClr val="0000FF"/>
                </a:solidFill>
                <a:uFillTx/>
                <a:latin typeface="Calibri"/>
                <a:hlinkClick r:id="rId4"/>
              </a:rPr>
              <a:t>https://</a:t>
            </a:r>
            <a:r>
              <a:rPr lang="ru-RU" sz="2400" b="0" u="sng" strike="noStrike" spc="-1">
                <a:solidFill>
                  <a:srgbClr val="0000FF"/>
                </a:solidFill>
                <a:uFillTx/>
                <a:latin typeface="Calibri"/>
                <a:hlinkClick r:id="rId4"/>
              </a:rPr>
              <a:t>ds02.infourok.ru/uploads/ex/00f1/00028578-3e4e6f8f/hello_html_m2d21cd79.jpg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u="sng" strike="noStrike" spc="-1">
                <a:solidFill>
                  <a:srgbClr val="0000FF"/>
                </a:solidFill>
                <a:uFillTx/>
                <a:latin typeface="Calibri"/>
                <a:hlinkClick r:id="rId5"/>
              </a:rPr>
              <a:t>http://</a:t>
            </a:r>
            <a:r>
              <a:rPr lang="ru-RU" sz="2400" b="0" u="sng" strike="noStrike" spc="-1">
                <a:solidFill>
                  <a:srgbClr val="0000FF"/>
                </a:solidFill>
                <a:uFillTx/>
                <a:latin typeface="Calibri"/>
                <a:hlinkClick r:id="rId5"/>
              </a:rPr>
              <a:t>urok.shkola.of.by/minskaya-ablasnaya-bibliyateka-imya-a-s-pushkina-v2/2207_html_7ac6a51f.jpg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u="sng" strike="noStrike" spc="-1">
                <a:solidFill>
                  <a:srgbClr val="0000FF"/>
                </a:solidFill>
                <a:uFillTx/>
                <a:latin typeface="Calibri"/>
                <a:hlinkClick r:id="rId6"/>
              </a:rPr>
              <a:t>http://shcoolparallel.umi.ru</a:t>
            </a:r>
            <a:r>
              <a:rPr lang="ru-RU" sz="2400" b="0" u="sng" strike="noStrike" spc="-1">
                <a:solidFill>
                  <a:srgbClr val="0000FF"/>
                </a:solidFill>
                <a:uFillTx/>
                <a:latin typeface="Calibri"/>
                <a:hlinkClick r:id="rId6"/>
              </a:rPr>
              <a:t>/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TextShape 2"/>
          <p:cNvSpPr txBox="1"/>
          <p:nvPr/>
        </p:nvSpPr>
        <p:spPr>
          <a:xfrm>
            <a:off x="457200" y="274679"/>
            <a:ext cx="7923320" cy="5140699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7500" lnSpcReduction="2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Устная часть по русскому языку будет состоять из четырех заданий.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 dirty="0">
                <a:solidFill>
                  <a:srgbClr val="000000"/>
                </a:solidFill>
                <a:latin typeface="Calibri"/>
              </a:rPr>
              <a:t>Задание 1</a:t>
            </a: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 – чтение небольшого текста вслух. Тексты для чтения будут содержать информацию о выдающихся людях прошлого и современности. Время на подготовку – 2 минуты.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 dirty="0">
                <a:solidFill>
                  <a:srgbClr val="000000"/>
                </a:solidFill>
                <a:latin typeface="Calibri"/>
              </a:rPr>
              <a:t>Задание 2</a:t>
            </a: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 - пересказ текста с привлечением дополнительной информации (с включением цитаты).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 dirty="0">
                <a:solidFill>
                  <a:srgbClr val="000000"/>
                </a:solidFill>
                <a:latin typeface="Calibri"/>
              </a:rPr>
              <a:t>Выполняя задание 3, </a:t>
            </a: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необходимо построить связное монологическое высказывание по одной из выбранных тем с опорой на план. Время на подготовку – 1 минута.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 dirty="0">
                <a:solidFill>
                  <a:srgbClr val="000000"/>
                </a:solidFill>
                <a:latin typeface="Calibri"/>
              </a:rPr>
              <a:t>Задание 4</a:t>
            </a: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 - диалог с экзаменатором-собеседником. Время на подготовку - без подготовки. Экзаменатор предложит ответить на три вопроса.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754602" y="861134"/>
            <a:ext cx="7931838" cy="5264626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601"/>
              </a:spcBef>
            </a:pPr>
            <a:r>
              <a:rPr lang="ru-RU" sz="3000" b="0" strike="noStrike" spc="-1" dirty="0">
                <a:solidFill>
                  <a:srgbClr val="000000"/>
                </a:solidFill>
                <a:latin typeface="Calibri"/>
              </a:rPr>
              <a:t>Общее время ответа одного экзаменуемого (включая время на подготовку) – 15 минут.</a:t>
            </a:r>
          </a:p>
          <a:p>
            <a:pPr>
              <a:lnSpc>
                <a:spcPct val="100000"/>
              </a:lnSpc>
              <a:spcBef>
                <a:spcPts val="601"/>
              </a:spcBef>
            </a:pPr>
            <a:r>
              <a:rPr lang="ru-RU" sz="3000" b="0" strike="noStrike" spc="-1" dirty="0">
                <a:solidFill>
                  <a:srgbClr val="000000"/>
                </a:solidFill>
                <a:latin typeface="Calibri"/>
              </a:rPr>
              <a:t>Каждое последующее задание выдаётся после окончания выполнения предыдущего задания. В процессе проведения собеседования будет вестись </a:t>
            </a:r>
            <a:r>
              <a:rPr lang="ru-RU" sz="3000" b="1" strike="noStrike" spc="-1" dirty="0">
                <a:solidFill>
                  <a:srgbClr val="000000"/>
                </a:solidFill>
                <a:latin typeface="Calibri"/>
              </a:rPr>
              <a:t>аудиозапись</a:t>
            </a:r>
            <a:r>
              <a:rPr lang="ru-RU" sz="3000" b="0" strike="noStrike" spc="-1" dirty="0">
                <a:solidFill>
                  <a:srgbClr val="000000"/>
                </a:solidFill>
                <a:latin typeface="Calibri"/>
              </a:rPr>
              <a:t>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000" b="0" strike="noStrike" spc="-1" dirty="0">
                <a:solidFill>
                  <a:srgbClr val="000000"/>
                </a:solidFill>
                <a:latin typeface="Calibri"/>
              </a:rPr>
              <a:t>Итоговое собеседование выпускники 9 классов будут проходить </a:t>
            </a:r>
            <a:r>
              <a:rPr lang="ru-RU" sz="3000" b="1" strike="noStrike" spc="-1" dirty="0">
                <a:solidFill>
                  <a:srgbClr val="000000"/>
                </a:solidFill>
                <a:latin typeface="Calibri"/>
              </a:rPr>
              <a:t>в своих школах</a:t>
            </a:r>
            <a:r>
              <a:rPr lang="ru-RU" sz="3000" b="0" strike="noStrike" spc="-1" dirty="0">
                <a:solidFill>
                  <a:srgbClr val="000000"/>
                </a:solidFill>
                <a:latin typeface="Calibri"/>
              </a:rPr>
              <a:t>. Оцениваться оно будет </a:t>
            </a:r>
            <a:r>
              <a:rPr lang="ru-RU" sz="3000" b="1" strike="noStrike" spc="-1" dirty="0">
                <a:solidFill>
                  <a:srgbClr val="000000"/>
                </a:solidFill>
                <a:latin typeface="Calibri"/>
              </a:rPr>
              <a:t>по системе «зачет»/«незачет»</a:t>
            </a:r>
            <a:r>
              <a:rPr lang="ru-RU" sz="3000" b="0" strike="noStrike" spc="-1" dirty="0">
                <a:solidFill>
                  <a:srgbClr val="000000"/>
                </a:solidFill>
                <a:latin typeface="Calibri"/>
              </a:rPr>
              <a:t>.</a:t>
            </a: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 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1" strike="noStrike" spc="-1" dirty="0">
                <a:solidFill>
                  <a:srgbClr val="000000"/>
                </a:solidFill>
                <a:latin typeface="Calibri"/>
              </a:rPr>
              <a:t>Общее количество баллов за всю работу – 19 баллов.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Экзаменуемый получает зачет в случае, если за выполнение работы он набрал 10</a:t>
            </a:r>
            <a:r>
              <a:rPr lang="ru-RU" sz="3200" b="1" strike="noStrike" spc="-1" dirty="0">
                <a:solidFill>
                  <a:srgbClr val="000000"/>
                </a:solidFill>
                <a:latin typeface="Calibri"/>
              </a:rPr>
              <a:t> и более баллов.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1" strike="noStrike" spc="-1" dirty="0">
                <a:solidFill>
                  <a:srgbClr val="000000"/>
                </a:solidFill>
                <a:latin typeface="Calibri"/>
              </a:rPr>
              <a:t> 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539640" y="274680"/>
            <a:ext cx="8146800" cy="7776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0000"/>
                </a:solidFill>
                <a:latin typeface="Calibri"/>
              </a:rPr>
              <a:t>Задание 1</a:t>
            </a: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 – чтение вслух небольшого текста.</a:t>
            </a:r>
          </a:p>
        </p:txBody>
      </p:sp>
      <p:sp>
        <p:nvSpPr>
          <p:cNvPr id="95" name="TextShape 2"/>
          <p:cNvSpPr txBox="1"/>
          <p:nvPr/>
        </p:nvSpPr>
        <p:spPr>
          <a:xfrm>
            <a:off x="457560" y="914400"/>
            <a:ext cx="8228880" cy="52113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Выразительное чтение - один из аспектов навыка чтения. Чтение, правильно передающее идейное содержание художественного произведения или статьи.</a:t>
            </a: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1" strike="noStrike" spc="-1" dirty="0">
                <a:solidFill>
                  <a:srgbClr val="4F6228"/>
                </a:solidFill>
                <a:latin typeface="Calibri"/>
              </a:rPr>
              <a:t>Признаки выразительного чтения: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1) умение выдерживать паузы и делать логические ударения, передающие замысел автора;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2) умение выражать интонации вопроса, утверждения, побуждения, а также придавать голосу нужные эмоциональные окраски;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3) чёткая дикция, ясное, чистое произношение звуков, достаточная громкость, темп.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 Главным условием, обеспечивающим выразительность чтения, является сознательное восприятие текста.     </a:t>
            </a:r>
          </a:p>
          <a:p>
            <a:pPr marL="343080" indent="-342720" algn="ctr">
              <a:lnSpc>
                <a:spcPct val="100000"/>
              </a:lnSpc>
              <a:spcBef>
                <a:spcPts val="641"/>
              </a:spcBef>
              <a:buClr>
                <a:srgbClr val="4F6228"/>
              </a:buClr>
              <a:buFont typeface="Arial"/>
              <a:buChar char="•"/>
            </a:pPr>
            <a:r>
              <a:rPr lang="ru-RU" sz="3200" b="1" strike="noStrike" spc="-1" dirty="0">
                <a:solidFill>
                  <a:srgbClr val="4F6228"/>
                </a:solidFill>
                <a:latin typeface="Calibri"/>
              </a:rPr>
              <a:t>Выразительно прочитайте текст вслух. У Вас есть 2 минуты на подготовку. Обратите внимание на то, что чтение текста вслух не должно занимать более 3 минут.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539640" y="620640"/>
            <a:ext cx="8146800" cy="55051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  <a:spcBef>
                <a:spcPts val="561"/>
              </a:spcBef>
            </a:pPr>
            <a:r>
              <a:rPr lang="ru-RU" sz="2800" b="1" strike="noStrike" spc="-1">
                <a:solidFill>
                  <a:srgbClr val="000000"/>
                </a:solidFill>
                <a:latin typeface="Calibri"/>
              </a:rPr>
              <a:t>Чтение текста</a:t>
            </a: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Вам, конечно, хорошо знаком знаменитый русский поэт, прозаик и драматург Александр Сергеевич Пушкин (1799 - 1837). Выразительно прочитайте текст об А.С. Пушкине вслух. У Вас есть 2</a:t>
            </a: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 минуты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 на подготовку. Обратите внимание на то, что чтение текста вслух </a:t>
            </a: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не 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должно занимать </a:t>
            </a: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более 3 минут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7" name="Picture 2"/>
          <p:cNvPicPr/>
          <p:nvPr/>
        </p:nvPicPr>
        <p:blipFill>
          <a:blip r:embed="rId2"/>
          <a:stretch/>
        </p:blipFill>
        <p:spPr>
          <a:xfrm>
            <a:off x="2699640" y="3481200"/>
            <a:ext cx="2809440" cy="3238200"/>
          </a:xfrm>
          <a:prstGeom prst="rect">
            <a:avLst/>
          </a:prstGeom>
          <a:ln>
            <a:noFill/>
          </a:ln>
        </p:spPr>
      </p:pic>
      <p:pic>
        <p:nvPicPr>
          <p:cNvPr id="98" name="Picture 4"/>
          <p:cNvPicPr/>
          <p:nvPr/>
        </p:nvPicPr>
        <p:blipFill>
          <a:blip r:embed="rId3"/>
          <a:stretch/>
        </p:blipFill>
        <p:spPr>
          <a:xfrm>
            <a:off x="5509800" y="3490920"/>
            <a:ext cx="2533320" cy="3228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stomShape 1"/>
          <p:cNvSpPr/>
          <p:nvPr/>
        </p:nvSpPr>
        <p:spPr>
          <a:xfrm>
            <a:off x="0" y="4869000"/>
            <a:ext cx="2699280" cy="1988640"/>
          </a:xfrm>
          <a:prstGeom prst="rect">
            <a:avLst/>
          </a:prstGeom>
          <a:solidFill>
            <a:srgbClr val="EFE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0" name="TextShape 2"/>
          <p:cNvSpPr txBox="1"/>
          <p:nvPr/>
        </p:nvSpPr>
        <p:spPr>
          <a:xfrm>
            <a:off x="603681" y="204187"/>
            <a:ext cx="7936637" cy="4971496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25000" lnSpcReduction="20000"/>
          </a:bodyPr>
          <a:lstStyle/>
          <a:p>
            <a:pPr>
              <a:lnSpc>
                <a:spcPct val="100000"/>
              </a:lnSpc>
              <a:spcBef>
                <a:spcPts val="1599"/>
              </a:spcBef>
            </a:pPr>
            <a:r>
              <a:rPr lang="ru-RU" sz="5000" b="1" i="1" strike="noStrike" spc="-1" dirty="0">
                <a:solidFill>
                  <a:srgbClr val="000000"/>
                </a:solidFill>
                <a:latin typeface="Calibri"/>
              </a:rPr>
              <a:t> </a:t>
            </a:r>
            <a:r>
              <a:rPr lang="ru-RU" sz="6400" b="1" i="1" strike="noStrike" spc="-1" dirty="0">
                <a:solidFill>
                  <a:srgbClr val="000000"/>
                </a:solidFill>
                <a:latin typeface="Calibri"/>
              </a:rPr>
              <a:t>С той минуты, как я узнал, что Пушкин в изгнании, во мне зародилась мысль непременно навестить его.   </a:t>
            </a:r>
            <a:endParaRPr lang="ru-RU" sz="6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599"/>
              </a:spcBef>
            </a:pPr>
            <a:r>
              <a:rPr lang="ru-RU" sz="6400" b="1" i="1" strike="noStrike" spc="-1" dirty="0">
                <a:solidFill>
                  <a:srgbClr val="000000"/>
                </a:solidFill>
                <a:latin typeface="Calibri"/>
              </a:rPr>
              <a:t> Проведя праздник у отца в Петербурге, после крещения я поехал в Псков. Погостил у сестры несколько дней и от нее вечером пустился из Пскова; к утру следующего дня уже приближался к желаемой цели. Свернули мы, наконец, с дороги в сторону, мчались среди леса по гористому проселку – все мне казалось не довольно скоро! </a:t>
            </a:r>
            <a:endParaRPr lang="ru-RU" sz="6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599"/>
              </a:spcBef>
            </a:pPr>
            <a:r>
              <a:rPr lang="ru-RU" sz="6400" b="1" i="1" strike="noStrike" spc="-1" dirty="0">
                <a:solidFill>
                  <a:srgbClr val="000000"/>
                </a:solidFill>
                <a:latin typeface="Calibri"/>
              </a:rPr>
              <a:t> Кони несут среди сугробов. Скачем опять в гору извилистой тропой; вдруг крутой поворот, и как будто неожиданно вломились с маху в притворённые ворота.</a:t>
            </a:r>
            <a:endParaRPr lang="ru-RU" sz="6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599"/>
              </a:spcBef>
            </a:pPr>
            <a:r>
              <a:rPr lang="ru-RU" sz="6400" b="1" i="1" strike="noStrike" spc="-1" dirty="0">
                <a:solidFill>
                  <a:srgbClr val="000000"/>
                </a:solidFill>
                <a:latin typeface="Calibri"/>
              </a:rPr>
              <a:t>Я оглядываюсь: вижу на крыльце Пушкина. Не нужно говорить, что тогда во мне происходило. Выскакиваю из саней и тащу его в комнату. Смотрим друг на друга, целуемся, молчим!</a:t>
            </a:r>
            <a:endParaRPr lang="ru-RU" sz="6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599"/>
              </a:spcBef>
            </a:pPr>
            <a:r>
              <a:rPr lang="ru-RU" sz="6400" b="1" i="1" strike="noStrike" spc="-1" dirty="0">
                <a:solidFill>
                  <a:srgbClr val="000000"/>
                </a:solidFill>
                <a:latin typeface="Calibri"/>
              </a:rPr>
              <a:t>Все это происходило на маленьком пространстве. В этой небольшой комнате помещалась кровать его с пологом, письменный стол, диван, шкаф с книгами. Во всем поэтический беспорядок.</a:t>
            </a:r>
            <a:endParaRPr lang="ru-RU" sz="6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599"/>
              </a:spcBef>
            </a:pPr>
            <a:r>
              <a:rPr lang="ru-RU" sz="6400" b="1" i="1" strike="noStrike" spc="-1" dirty="0">
                <a:solidFill>
                  <a:srgbClr val="000000"/>
                </a:solidFill>
                <a:latin typeface="Calibri"/>
              </a:rPr>
              <a:t> Пушкин показался мне несколько серьезнее прежнего, сохраняя, однако ж, ту же веселость. Он, как дитя, был рад нашему свиданию. Прежняя его живость во всем проявлялась в каждом воспоминании. Наружно он мало переменился, оброс только бакенбардами.</a:t>
            </a:r>
            <a:endParaRPr lang="ru-RU" sz="6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599"/>
              </a:spcBef>
            </a:pPr>
            <a:r>
              <a:rPr lang="ru-RU" sz="6400" b="1" i="1" strike="noStrike" spc="-1" dirty="0">
                <a:solidFill>
                  <a:srgbClr val="000000"/>
                </a:solidFill>
                <a:latin typeface="Calibri"/>
              </a:rPr>
              <a:t>Среди разговора внезапно он спросил меня: что о нем говорят в Петербурге и в Москве? Я ему ответил, что что стихи его приобрели народность во всей России и, наконец, что близкие и друзья любят его, желая искренно, чтобы скорее кончилось его изгнание.</a:t>
            </a:r>
            <a:endParaRPr lang="ru-RU" sz="6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839"/>
              </a:spcBef>
            </a:pPr>
            <a:endParaRPr lang="ru-RU" sz="80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1281"/>
              </a:spcBef>
            </a:pPr>
            <a:r>
              <a:rPr lang="ru-RU" sz="4200" b="0" strike="noStrike" spc="-1" dirty="0">
                <a:solidFill>
                  <a:srgbClr val="000000"/>
                </a:solidFill>
                <a:latin typeface="Calibri"/>
              </a:rPr>
              <a:t>                                                                                                   </a:t>
            </a:r>
            <a:r>
              <a:rPr lang="ru-RU" sz="6400" b="0" strike="noStrike" spc="-1" dirty="0">
                <a:solidFill>
                  <a:srgbClr val="000000"/>
                </a:solidFill>
                <a:latin typeface="Calibri"/>
              </a:rPr>
              <a:t>(По И. И. Пущину. Записки о Пушкине)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64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Shape 1"/>
          <p:cNvSpPr txBox="1"/>
          <p:nvPr/>
        </p:nvSpPr>
        <p:spPr>
          <a:xfrm>
            <a:off x="611640" y="274680"/>
            <a:ext cx="8074800" cy="8496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2. Пересказ текста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TextShape 2"/>
          <p:cNvSpPr txBox="1"/>
          <p:nvPr/>
        </p:nvSpPr>
        <p:spPr>
          <a:xfrm>
            <a:off x="611640" y="870012"/>
            <a:ext cx="8424720" cy="5294988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  </a:t>
            </a:r>
            <a:r>
              <a:rPr lang="ru-RU" sz="3200" b="1" strike="noStrike" spc="-1" dirty="0">
                <a:solidFill>
                  <a:srgbClr val="000000"/>
                </a:solidFill>
                <a:latin typeface="Calibri"/>
              </a:rPr>
              <a:t>8 августа 1824 г. Пушкин приехал в Михайловское – место новой ссылки. Первые месяцы пребывания в Михайловском были необычайно тягостны. Краткие встречи с лицейскими друзьями: И.И. </a:t>
            </a:r>
            <a:r>
              <a:rPr lang="ru-RU" sz="3200" b="1" strike="noStrike" spc="-1" dirty="0" err="1">
                <a:solidFill>
                  <a:srgbClr val="000000"/>
                </a:solidFill>
                <a:latin typeface="Calibri"/>
              </a:rPr>
              <a:t>Пущиным</a:t>
            </a:r>
            <a:r>
              <a:rPr lang="ru-RU" sz="3200" b="1" strike="noStrike" spc="-1" dirty="0">
                <a:solidFill>
                  <a:srgbClr val="000000"/>
                </a:solidFill>
                <a:latin typeface="Calibri"/>
              </a:rPr>
              <a:t>, А.А. Дельвигом и А.М. Горчаковым - знакомство с Анной Керн, гостившей в соседнем селе </a:t>
            </a:r>
            <a:r>
              <a:rPr lang="ru-RU" sz="3200" b="1" strike="noStrike" spc="-1" dirty="0" err="1">
                <a:solidFill>
                  <a:srgbClr val="000000"/>
                </a:solidFill>
                <a:latin typeface="Calibri"/>
              </a:rPr>
              <a:t>Тригорском</a:t>
            </a:r>
            <a:r>
              <a:rPr lang="ru-RU" sz="3200" b="1" strike="noStrike" spc="-1" dirty="0">
                <a:solidFill>
                  <a:srgbClr val="000000"/>
                </a:solidFill>
                <a:latin typeface="Calibri"/>
              </a:rPr>
              <a:t>, скрасили изгнанничество поэта.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1" strike="noStrike" spc="-1" dirty="0">
                <a:solidFill>
                  <a:srgbClr val="000000"/>
                </a:solidFill>
                <a:latin typeface="Calibri"/>
              </a:rPr>
              <a:t>Перескажите</a:t>
            </a: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 прочитанный Вами текст, включив в пересказ размышления лицеиста Ивана Пущина об Александре Пушкине: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1" i="1" strike="noStrike" spc="-1" dirty="0">
                <a:solidFill>
                  <a:srgbClr val="4F6228"/>
                </a:solidFill>
                <a:latin typeface="Calibri"/>
              </a:rPr>
              <a:t>«Странное смешение в этом великолепном создании! Никогда не переставал я любить его; знаю, что и он платил мне тем же чувством; но невольно, из дружбы к нему, желалось, чтобы он наконец настоящим образом взглянул на себя и понял свое призвание».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Подумайте, где лучше всего использовать слова И.И. Пущина в пересказе. Вы можете использовать любые способы цитирования.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       У Вас есть </a:t>
            </a:r>
            <a:r>
              <a:rPr lang="ru-RU" sz="3200" b="1" strike="noStrike" spc="-1" dirty="0">
                <a:solidFill>
                  <a:srgbClr val="000000"/>
                </a:solidFill>
                <a:latin typeface="Calibri"/>
              </a:rPr>
              <a:t>1 минута</a:t>
            </a: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 на подготовку.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Shape 1"/>
          <p:cNvSpPr txBox="1"/>
          <p:nvPr/>
        </p:nvSpPr>
        <p:spPr>
          <a:xfrm>
            <a:off x="539640" y="274680"/>
            <a:ext cx="8146800" cy="6336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br/>
            <a:r>
              <a:rPr lang="ru-RU" sz="3600" b="0" strike="noStrike" spc="-1">
                <a:solidFill>
                  <a:srgbClr val="000000"/>
                </a:solidFill>
                <a:latin typeface="Calibri"/>
              </a:rPr>
              <a:t>3. </a:t>
            </a:r>
            <a:r>
              <a:rPr lang="ru-RU" sz="3600" b="1" strike="noStrike" spc="-1">
                <a:solidFill>
                  <a:srgbClr val="4F6228"/>
                </a:solidFill>
                <a:latin typeface="Calibri"/>
              </a:rPr>
              <a:t>Монологическое высказывание</a:t>
            </a:r>
            <a:br/>
            <a:endParaRPr lang="ru-RU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TextShape 2"/>
          <p:cNvSpPr txBox="1"/>
          <p:nvPr/>
        </p:nvSpPr>
        <p:spPr>
          <a:xfrm>
            <a:off x="467640" y="764640"/>
            <a:ext cx="8218800" cy="53611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Вам даётся </a:t>
            </a: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1 минута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 на подготовку. Ваше высказывание должно занимать </a:t>
            </a: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не более 3 минут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 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5" name="Picture 2"/>
          <p:cNvPicPr/>
          <p:nvPr/>
        </p:nvPicPr>
        <p:blipFill>
          <a:blip r:embed="rId2"/>
          <a:stretch/>
        </p:blipFill>
        <p:spPr>
          <a:xfrm>
            <a:off x="1907640" y="1628640"/>
            <a:ext cx="5589720" cy="4192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b="1" strike="noStrike" spc="-1">
                <a:solidFill>
                  <a:srgbClr val="4F6228"/>
                </a:solidFill>
                <a:latin typeface="Calibri"/>
              </a:rPr>
              <a:t>	Монологическое</a:t>
            </a:r>
            <a:br/>
            <a:r>
              <a:rPr lang="ru-RU" sz="3200" b="1" strike="noStrike" spc="-1">
                <a:solidFill>
                  <a:srgbClr val="4F6228"/>
                </a:solidFill>
                <a:latin typeface="Calibri"/>
              </a:rPr>
              <a:t> 	   высказывание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TextShape 2"/>
          <p:cNvSpPr txBox="1"/>
          <p:nvPr/>
        </p:nvSpPr>
        <p:spPr>
          <a:xfrm>
            <a:off x="550416" y="1855432"/>
            <a:ext cx="8136024" cy="4270327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1. Опишите фотографию.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2. Расскажите о своем хобби (увлечении).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	Не забудьте рассказать,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почему Вы увлеклись именно этим занятием;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о незабываемом моменте, связанном с хобби;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разделяет ли Ваш друг Ваше увлечение;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есть ли польза для Вас (или окружающих) от данного рода увлечения.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 </a:t>
            </a:r>
          </a:p>
          <a:p>
            <a:pPr marL="343080" indent="-342720" algn="ctr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Обратите внимание, Ваше высказывание должно быть связным.</a:t>
            </a: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ru-RU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8" name="Picture 2"/>
          <p:cNvPicPr/>
          <p:nvPr/>
        </p:nvPicPr>
        <p:blipFill>
          <a:blip r:embed="rId2"/>
          <a:stretch/>
        </p:blipFill>
        <p:spPr>
          <a:xfrm>
            <a:off x="4788000" y="32400"/>
            <a:ext cx="2701800" cy="2026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000000"/>
      </a:lt2>
      <a:accent1>
        <a:srgbClr val="000000"/>
      </a:accent1>
      <a:accent2>
        <a:srgbClr val="000000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</TotalTime>
  <Words>1116</Words>
  <Application>Microsoft Office PowerPoint</Application>
  <PresentationFormat>Экран (4:3)</PresentationFormat>
  <Paragraphs>69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Samsung</dc:creator>
  <dc:description/>
  <cp:lastModifiedBy>Пользователь</cp:lastModifiedBy>
  <cp:revision>20</cp:revision>
  <dcterms:created xsi:type="dcterms:W3CDTF">2017-11-11T05:55:59Z</dcterms:created>
  <dcterms:modified xsi:type="dcterms:W3CDTF">2022-01-25T05:54:12Z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12</vt:i4>
  </property>
</Properties>
</file>